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5143500" cx="9144000"/>
  <p:notesSz cx="6858000" cy="9144000"/>
  <p:embeddedFontLst>
    <p:embeddedFont>
      <p:font typeface="Playfair Display"/>
      <p:regular r:id="rId51"/>
      <p:bold r:id="rId52"/>
      <p:italic r:id="rId53"/>
      <p:boldItalic r:id="rId54"/>
    </p:embeddedFont>
    <p:embeddedFont>
      <p:font typeface="Lato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PlayfairDisplay-regular.fntdata"/><Relationship Id="rId50" Type="http://schemas.openxmlformats.org/officeDocument/2006/relationships/slide" Target="slides/slide45.xml"/><Relationship Id="rId53" Type="http://schemas.openxmlformats.org/officeDocument/2006/relationships/font" Target="fonts/PlayfairDisplay-italic.fntdata"/><Relationship Id="rId52" Type="http://schemas.openxmlformats.org/officeDocument/2006/relationships/font" Target="fonts/PlayfairDisplay-bold.fntdata"/><Relationship Id="rId11" Type="http://schemas.openxmlformats.org/officeDocument/2006/relationships/slide" Target="slides/slide6.xml"/><Relationship Id="rId55" Type="http://schemas.openxmlformats.org/officeDocument/2006/relationships/font" Target="fonts/Lato-regular.fntdata"/><Relationship Id="rId10" Type="http://schemas.openxmlformats.org/officeDocument/2006/relationships/slide" Target="slides/slide5.xml"/><Relationship Id="rId54" Type="http://schemas.openxmlformats.org/officeDocument/2006/relationships/font" Target="fonts/PlayfairDisplay-boldItalic.fntdata"/><Relationship Id="rId13" Type="http://schemas.openxmlformats.org/officeDocument/2006/relationships/slide" Target="slides/slide8.xml"/><Relationship Id="rId57" Type="http://schemas.openxmlformats.org/officeDocument/2006/relationships/font" Target="fonts/Lato-italic.fntdata"/><Relationship Id="rId12" Type="http://schemas.openxmlformats.org/officeDocument/2006/relationships/slide" Target="slides/slide7.xml"/><Relationship Id="rId56" Type="http://schemas.openxmlformats.org/officeDocument/2006/relationships/font" Target="fonts/Lato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schemas.openxmlformats.org/officeDocument/2006/relationships/font" Target="fonts/Lato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1d8e928452355c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1d8e928452355c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1d8e928452355c5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1d8e928452355c5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ac04144a1_0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0ac04144a1_0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0ac04144a1_0_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0ac04144a1_0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0ac04144a1_0_6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0ac04144a1_0_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ac04144a1_0_6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0ac04144a1_0_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ac04144a1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0ac04144a1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ac04144a1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0ac04144a1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0ac04144a1_0_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0ac04144a1_0_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ac04144a1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0ac04144a1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ac04144a1_0_7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0ac04144a1_0_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0ac04144a1_0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0ac04144a1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0ac04144a1_0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0ac04144a1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ac04144a1_0_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0ac04144a1_0_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0ac04144a1_0_6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0ac04144a1_0_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0ac04144a1_0_6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0ac04144a1_0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0ac04144a1_0_6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0ac04144a1_0_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0ac04144a1_0_7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0ac04144a1_0_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0ac04144a1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0ac04144a1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0ac04144a1_0_7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0ac04144a1_0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0ac04144a1_0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0ac04144a1_0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0ac04144a1_0_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0ac04144a1_0_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0ac04144a1_0_9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0ac04144a1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0ac04144a1_0_6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0ac04144a1_0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0ac04144a1_0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0ac04144a1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0ac04144a1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0ac04144a1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5aea30662997c30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5aea30662997c30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0ac04144a1_0_8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0ac04144a1_0_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0ac04144a1_0_8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0ac04144a1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0ac04144a1_0_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0ac04144a1_0_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0ac04144a1_0_8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0ac04144a1_0_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0ac04144a1_0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0ac04144a1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0ac04144a1_0_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0ac04144a1_0_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0ac04144a1_0_9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0ac04144a1_0_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0ac04144a1_0_6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0ac04144a1_0_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0ac04144a1_0_7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0ac04144a1_0_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0ac04144a1_0_7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0ac04144a1_0_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0ac04144a1_0_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0ac04144a1_0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0ac04144a1_0_8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0ac04144a1_0_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0ac04144a1_0_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0ac04144a1_0_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0ac04144a1_0_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0ac04144a1_0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0ac04144a1_0_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0ac04144a1_0_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0ac04144a1_0_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0ac04144a1_0_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0ac04144a1_0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0ac04144a1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14.xml"/><Relationship Id="rId4" Type="http://schemas.openxmlformats.org/officeDocument/2006/relationships/slide" Target="/ppt/slides/slide36.xml"/><Relationship Id="rId5" Type="http://schemas.openxmlformats.org/officeDocument/2006/relationships/slide" Target="/ppt/slides/slide3.xml"/><Relationship Id="rId6" Type="http://schemas.openxmlformats.org/officeDocument/2006/relationships/slide" Target="/ppt/slides/slide25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2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slide" Target="/ppt/slides/slide2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slide" Target="/ppt/slides/slide2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slide" Target="/ppt/slides/slide2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slide" Target="/ppt/slides/slide2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slide" Target="/ppt/slides/slide2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slide" Target="/ppt/slides/slide2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slide" Target="/ppt/slides/slide2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umnayavorona.ru:8443/data/publication/276/6c208486-e46f-45fe-a3ad-e435c4ac351e.pdf" TargetMode="External"/><Relationship Id="rId4" Type="http://schemas.openxmlformats.org/officeDocument/2006/relationships/hyperlink" Target="https://umnayavorona.ru:8443/data/publication/276/6c208486-e46f-45fe-a3ad-e435c4ac351e.pdf" TargetMode="External"/><Relationship Id="rId5" Type="http://schemas.openxmlformats.org/officeDocument/2006/relationships/image" Target="../media/image13.png"/><Relationship Id="rId6" Type="http://schemas.openxmlformats.org/officeDocument/2006/relationships/slide" Target="/ppt/slides/slide2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umnayavorona.ru:8443/data/publication/276/7a2a92ba-73e9-48d0-9efa-dbe01c91b33f.pdf" TargetMode="External"/><Relationship Id="rId4" Type="http://schemas.openxmlformats.org/officeDocument/2006/relationships/hyperlink" Target="https://umnayavorona.ru:8443/data/publication/276/7a2a92ba-73e9-48d0-9efa-dbe01c91b33f.pdf" TargetMode="External"/><Relationship Id="rId5" Type="http://schemas.openxmlformats.org/officeDocument/2006/relationships/hyperlink" Target="https://umnayavorona.ru:8443/data/publication/276/2c78329d-6059-48d4-9300-efceb6e1c9ea.pdf" TargetMode="External"/><Relationship Id="rId6" Type="http://schemas.openxmlformats.org/officeDocument/2006/relationships/image" Target="../media/image16.png"/><Relationship Id="rId7" Type="http://schemas.openxmlformats.org/officeDocument/2006/relationships/slide" Target="/ppt/slides/slide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2.xml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2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slide" Target="/ppt/slides/slide2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slide" Target="/ppt/slides/slide2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slide" Target="/ppt/slides/slide2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slide" Target="/ppt/slides/slide2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foxgard.ru/sim/ischezayushhij-tekst" TargetMode="External"/><Relationship Id="rId4" Type="http://schemas.openxmlformats.org/officeDocument/2006/relationships/image" Target="../media/image17.png"/><Relationship Id="rId5" Type="http://schemas.openxmlformats.org/officeDocument/2006/relationships/slide" Target="/ppt/slides/slide2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Relationship Id="rId4" Type="http://schemas.openxmlformats.org/officeDocument/2006/relationships/slide" Target="/ppt/slides/slide2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slide" Target="/ppt/slides/slide2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slide" Target="/ppt/slides/slide2.xml"/><Relationship Id="rId4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slide" Target="/ppt/slides/slide2.xml"/><Relationship Id="rId4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slide" Target="/ppt/slides/slide2.xml"/><Relationship Id="rId4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slide" Target="/ppt/slides/slide2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slide" Target="/ppt/slides/slide2.xml"/><Relationship Id="rId4" Type="http://schemas.openxmlformats.org/officeDocument/2006/relationships/image" Target="../media/image3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slide" Target="/ppt/slides/slide2.xml"/><Relationship Id="rId4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png"/><Relationship Id="rId4" Type="http://schemas.openxmlformats.org/officeDocument/2006/relationships/slide" Target="/ppt/slides/slide2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slide" Target="/ppt/slides/slide2.xml"/><Relationship Id="rId4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slide" Target="/ppt/slides/slide2.xml"/><Relationship Id="rId4" Type="http://schemas.openxmlformats.org/officeDocument/2006/relationships/image" Target="../media/image2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slide" Target="/ppt/slides/slide2.xml"/><Relationship Id="rId4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png"/><Relationship Id="rId4" Type="http://schemas.openxmlformats.org/officeDocument/2006/relationships/slide" Target="/ppt/slides/slide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slide" Target="/ppt/slides/slide2.xml"/><Relationship Id="rId4" Type="http://schemas.openxmlformats.org/officeDocument/2006/relationships/hyperlink" Target="https://umnayavorona.ru:8443/data/publication/90/ba58cbbf-1855-4dd5-a2e0-9dfff0276c34.pdf" TargetMode="External"/><Relationship Id="rId5" Type="http://schemas.openxmlformats.org/officeDocument/2006/relationships/hyperlink" Target="https://umnayavorona.ru:8443/data/publication/90/672bbefe-ec49-48d9-a345-74999d0d3e0c.pdf" TargetMode="External"/><Relationship Id="rId6" Type="http://schemas.openxmlformats.org/officeDocument/2006/relationships/hyperlink" Target="https://umnayavorona.ru:8443/data/publication/90/2c04d8cf-d228-4b96-90f4-73b6970efe25.pdf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5.png"/><Relationship Id="rId4" Type="http://schemas.openxmlformats.org/officeDocument/2006/relationships/slide" Target="/ppt/slides/slide2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slide" Target="/ppt/slides/slide2.xml"/><Relationship Id="rId4" Type="http://schemas.openxmlformats.org/officeDocument/2006/relationships/image" Target="../media/image2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slide" Target="/ppt/slides/slide2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slide" Target="/ppt/slides/slide2.xml"/><Relationship Id="rId4" Type="http://schemas.openxmlformats.org/officeDocument/2006/relationships/image" Target="../media/image3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slide" Target="/ppt/slides/slide2.xml"/><Relationship Id="rId4" Type="http://schemas.openxmlformats.org/officeDocument/2006/relationships/image" Target="../media/image2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0.png"/><Relationship Id="rId4" Type="http://schemas.openxmlformats.org/officeDocument/2006/relationships/slide" Target="/ppt/slides/slide2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slide" Target="/ppt/slides/slide2.xml"/><Relationship Id="rId4" Type="http://schemas.openxmlformats.org/officeDocument/2006/relationships/image" Target="../media/image2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png"/><Relationship Id="rId4" Type="http://schemas.openxmlformats.org/officeDocument/2006/relationships/slide" Target="/ppt/slides/slide2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7.png"/><Relationship Id="rId4" Type="http://schemas.openxmlformats.org/officeDocument/2006/relationships/slide" Target="/ppt/slides/slide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slide" Target="/ppt/slides/slide2.xml"/><Relationship Id="rId4" Type="http://schemas.openxmlformats.org/officeDocument/2006/relationships/image" Target="../media/image3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slide" Target="/ppt/slides/slide2.xml"/><Relationship Id="rId4" Type="http://schemas.openxmlformats.org/officeDocument/2006/relationships/image" Target="../media/image3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slide" Target="/ppt/slides/slide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Упражнения на качества чтения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Иванко Д.А.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1911896" y="579248"/>
            <a:ext cx="5320200" cy="9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highlight>
                  <a:schemeClr val="accent6"/>
                </a:highlight>
              </a:rPr>
              <a:t>Качества чтения</a:t>
            </a:r>
            <a:endParaRPr b="1" i="1">
              <a:highlight>
                <a:schemeClr val="accent6"/>
              </a:highlight>
            </a:endParaRPr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1911894" y="2571750"/>
            <a:ext cx="2754900" cy="60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 u="sng">
                <a:hlinkClick action="ppaction://hlinksldjump" r:id="rId3"/>
              </a:rPr>
              <a:t>Беглость</a:t>
            </a:r>
            <a:endParaRPr b="1" sz="3200" u="sng"/>
          </a:p>
        </p:txBody>
      </p:sp>
      <p:sp>
        <p:nvSpPr>
          <p:cNvPr id="67" name="Google Shape;67;p14"/>
          <p:cNvSpPr txBox="1"/>
          <p:nvPr>
            <p:ph type="title"/>
          </p:nvPr>
        </p:nvSpPr>
        <p:spPr>
          <a:xfrm>
            <a:off x="4967075" y="3847739"/>
            <a:ext cx="40920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 u="sng">
                <a:hlinkClick action="ppaction://hlinksldjump" r:id="rId4"/>
              </a:rPr>
              <a:t>Выразительность</a:t>
            </a:r>
            <a:endParaRPr b="1" sz="3200" u="sng"/>
          </a:p>
        </p:txBody>
      </p:sp>
      <p:sp>
        <p:nvSpPr>
          <p:cNvPr id="68" name="Google Shape;68;p14"/>
          <p:cNvSpPr txBox="1"/>
          <p:nvPr>
            <p:ph type="title"/>
          </p:nvPr>
        </p:nvSpPr>
        <p:spPr>
          <a:xfrm>
            <a:off x="174092" y="1883525"/>
            <a:ext cx="32031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 u="sng">
                <a:hlinkClick action="ppaction://hlinksldjump" r:id="rId5"/>
              </a:rPr>
              <a:t>Правильность</a:t>
            </a:r>
            <a:endParaRPr b="1" sz="3200" u="sng"/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3377201" y="3239195"/>
            <a:ext cx="40920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 u="sng">
                <a:hlinkClick action="ppaction://hlinksldjump" r:id="rId6"/>
              </a:rPr>
              <a:t>Сознательность</a:t>
            </a:r>
            <a:endParaRPr b="1" sz="3200" u="sng"/>
          </a:p>
        </p:txBody>
      </p:sp>
      <p:sp>
        <p:nvSpPr>
          <p:cNvPr id="70" name="Google Shape;70;p14"/>
          <p:cNvSpPr/>
          <p:nvPr/>
        </p:nvSpPr>
        <p:spPr>
          <a:xfrm>
            <a:off x="7933600" y="837025"/>
            <a:ext cx="691500" cy="776400"/>
          </a:xfrm>
          <a:prstGeom prst="star4">
            <a:avLst>
              <a:gd fmla="val 12500" name="adj"/>
            </a:avLst>
          </a:prstGeom>
          <a:solidFill>
            <a:srgbClr val="F4CCCC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7625025" y="1613425"/>
            <a:ext cx="490500" cy="463800"/>
          </a:xfrm>
          <a:prstGeom prst="star4">
            <a:avLst>
              <a:gd fmla="val 12500" name="adj"/>
            </a:avLst>
          </a:prstGeom>
          <a:solidFill>
            <a:srgbClr val="F4CCCC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8323325" y="1932725"/>
            <a:ext cx="386700" cy="365400"/>
          </a:xfrm>
          <a:prstGeom prst="star4">
            <a:avLst>
              <a:gd fmla="val 12500" name="adj"/>
            </a:avLst>
          </a:prstGeom>
          <a:solidFill>
            <a:srgbClr val="F4CCCC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/>
          <p:nvPr/>
        </p:nvSpPr>
        <p:spPr>
          <a:xfrm flipH="1">
            <a:off x="426125" y="3391350"/>
            <a:ext cx="691500" cy="776400"/>
          </a:xfrm>
          <a:prstGeom prst="star4">
            <a:avLst>
              <a:gd fmla="val 12500" name="adj"/>
            </a:avLst>
          </a:prstGeom>
          <a:solidFill>
            <a:srgbClr val="F4CCCC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" name="Google Shape;74;p14"/>
          <p:cNvSpPr/>
          <p:nvPr/>
        </p:nvSpPr>
        <p:spPr>
          <a:xfrm flipH="1">
            <a:off x="434875" y="4252675"/>
            <a:ext cx="490500" cy="463800"/>
          </a:xfrm>
          <a:prstGeom prst="star4">
            <a:avLst>
              <a:gd fmla="val 12500" name="adj"/>
            </a:avLst>
          </a:prstGeom>
          <a:solidFill>
            <a:srgbClr val="F4CCCC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5" name="Google Shape;75;p14"/>
          <p:cNvSpPr/>
          <p:nvPr/>
        </p:nvSpPr>
        <p:spPr>
          <a:xfrm flipH="1">
            <a:off x="1069075" y="4301875"/>
            <a:ext cx="386700" cy="365400"/>
          </a:xfrm>
          <a:prstGeom prst="star4">
            <a:avLst>
              <a:gd fmla="val 12500" name="adj"/>
            </a:avLst>
          </a:prstGeom>
          <a:solidFill>
            <a:srgbClr val="F4CCCC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ctrTitle"/>
          </p:nvPr>
        </p:nvSpPr>
        <p:spPr>
          <a:xfrm>
            <a:off x="2932650" y="1694775"/>
            <a:ext cx="32787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3500" u="sng"/>
              <a:t>Правильность</a:t>
            </a:r>
            <a:endParaRPr i="1" sz="3500" u="sng"/>
          </a:p>
        </p:txBody>
      </p:sp>
      <p:sp>
        <p:nvSpPr>
          <p:cNvPr id="81" name="Google Shape;81;p15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2765825" y="257900"/>
            <a:ext cx="6187800" cy="9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/>
              <a:t>Чтение пар слов, отличающихся одной буквой</a:t>
            </a:r>
            <a:endParaRPr i="1"/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966750" y="1322250"/>
            <a:ext cx="3521700" cy="18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60"/>
              <a:buChar char="❖"/>
            </a:pPr>
            <a:r>
              <a:rPr i="1" lang="ru" sz="2460"/>
              <a:t>козы – косы</a:t>
            </a:r>
            <a:endParaRPr i="1" sz="2460"/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60"/>
              <a:buChar char="❖"/>
            </a:pPr>
            <a:r>
              <a:rPr i="1" lang="ru" sz="2460"/>
              <a:t>трава – травы</a:t>
            </a:r>
            <a:endParaRPr i="1" sz="2460"/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60"/>
              <a:buChar char="❖"/>
            </a:pPr>
            <a:r>
              <a:rPr i="1" lang="ru" sz="2460"/>
              <a:t>ветер – вечер</a:t>
            </a:r>
            <a:endParaRPr i="1" sz="2460"/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60"/>
              <a:buChar char="❖"/>
            </a:pPr>
            <a:r>
              <a:rPr i="1" lang="ru" sz="2460"/>
              <a:t>взбежал – вбежал</a:t>
            </a:r>
            <a:endParaRPr i="1" sz="2460"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966750" y="3044825"/>
            <a:ext cx="3393600" cy="18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60"/>
              <a:buChar char="❖"/>
            </a:pPr>
            <a:r>
              <a:rPr i="1" lang="ru" sz="2460"/>
              <a:t>июнь - июль </a:t>
            </a:r>
            <a:endParaRPr i="1" sz="2460"/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60"/>
              <a:buChar char="❖"/>
            </a:pPr>
            <a:r>
              <a:rPr i="1" lang="ru" sz="2460"/>
              <a:t>кот - кит </a:t>
            </a:r>
            <a:endParaRPr i="1" sz="2460"/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60"/>
              <a:buChar char="❖"/>
            </a:pPr>
            <a:r>
              <a:rPr i="1" lang="ru" sz="2460"/>
              <a:t>Омск - Орск </a:t>
            </a:r>
            <a:endParaRPr i="1" sz="2460"/>
          </a:p>
          <a:p>
            <a:pPr indent="-38481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60"/>
              <a:buChar char="❖"/>
            </a:pPr>
            <a:r>
              <a:rPr i="1" lang="ru" sz="2460"/>
              <a:t>желать - делать</a:t>
            </a:r>
            <a:endParaRPr i="1" sz="2460"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7650" y="1478300"/>
            <a:ext cx="3457250" cy="32459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206225" y="330675"/>
            <a:ext cx="3433200" cy="9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/>
              <a:t>«Найди лишнее слово»</a:t>
            </a:r>
            <a:endParaRPr i="1"/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420925" y="412450"/>
            <a:ext cx="5471100" cy="44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i="1" lang="ru" sz="2160"/>
              <a:t>(Быстрое чтение и запись слов, отличающихся одной буквой)</a:t>
            </a:r>
            <a:endParaRPr b="1" i="1" sz="2160"/>
          </a:p>
          <a:p>
            <a:pPr indent="-36576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60"/>
              <a:buChar char="❖"/>
            </a:pPr>
            <a:r>
              <a:rPr i="1" lang="ru" sz="2160"/>
              <a:t>Шляпа шляпа шляпы шляпа</a:t>
            </a:r>
            <a:endParaRPr i="1" sz="2160"/>
          </a:p>
          <a:p>
            <a:pPr indent="-36576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60"/>
              <a:buChar char="❖"/>
            </a:pPr>
            <a:r>
              <a:rPr i="1" lang="ru" sz="2160"/>
              <a:t>Стол столб стол стол</a:t>
            </a:r>
            <a:endParaRPr i="1" sz="2160"/>
          </a:p>
          <a:p>
            <a:pPr indent="-36576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60"/>
              <a:buChar char="❖"/>
            </a:pPr>
            <a:r>
              <a:rPr i="1" lang="ru" sz="2160"/>
              <a:t>Дом дом дом ком</a:t>
            </a:r>
            <a:endParaRPr i="1" sz="2160"/>
          </a:p>
          <a:p>
            <a:pPr indent="-36576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60"/>
              <a:buChar char="❖"/>
            </a:pPr>
            <a:r>
              <a:rPr i="1" lang="ru" sz="2160"/>
              <a:t>Галка палка палка палка</a:t>
            </a:r>
            <a:endParaRPr i="1" sz="2160"/>
          </a:p>
          <a:p>
            <a:pPr indent="-36576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60"/>
              <a:buChar char="❖"/>
            </a:pPr>
            <a:r>
              <a:rPr i="1" lang="ru" sz="2160"/>
              <a:t>Лапа лапа лапа липа</a:t>
            </a:r>
            <a:endParaRPr i="1" sz="2160"/>
          </a:p>
          <a:p>
            <a:pPr indent="-36576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60"/>
              <a:buChar char="❖"/>
            </a:pPr>
            <a:r>
              <a:rPr i="1" lang="ru" sz="2160"/>
              <a:t>Попал пропал попал попал </a:t>
            </a:r>
            <a:endParaRPr i="1" sz="2160"/>
          </a:p>
          <a:p>
            <a:pPr indent="-36576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60"/>
              <a:buChar char="❖"/>
            </a:pPr>
            <a:r>
              <a:rPr i="1" lang="ru" sz="2160"/>
              <a:t>Мишка Мишка Миска Мишка</a:t>
            </a:r>
            <a:endParaRPr i="1" sz="2160"/>
          </a:p>
          <a:p>
            <a:pPr indent="-36576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60"/>
              <a:buChar char="❖"/>
            </a:pPr>
            <a:r>
              <a:rPr i="1" lang="ru" sz="2160"/>
              <a:t>ПРЯМО ПРЯМО ПРЯМО КРИВО ПРЯМО</a:t>
            </a:r>
            <a:endParaRPr i="1" sz="2160"/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838500"/>
            <a:ext cx="3116124" cy="192171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2765825" y="257900"/>
            <a:ext cx="6187800" cy="9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ru"/>
              <a:t>Чтение цепочек слов, близких графическому облику</a:t>
            </a:r>
            <a:endParaRPr i="1"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71100" y="1426025"/>
            <a:ext cx="4200900" cy="27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вслух – глух – слух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вьют – вьюн – вьюга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путь</a:t>
            </a:r>
            <a:r>
              <a:rPr i="1" lang="ru" sz="2560"/>
              <a:t> – пульт – пыль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кот – рот – нота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дом – том – Дон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мир – тир – пир</a:t>
            </a:r>
            <a:endParaRPr i="1" sz="2560"/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2160"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3100" y="1474600"/>
            <a:ext cx="4447926" cy="260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363925" y="257900"/>
            <a:ext cx="6393000" cy="18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 sz="2680"/>
              <a:t>Чтение слов, в которых парные по твердости – мягкости фонемы выполняют </a:t>
            </a:r>
            <a:r>
              <a:rPr i="1" lang="ru" sz="2680"/>
              <a:t>смыслоразделительную</a:t>
            </a:r>
            <a:r>
              <a:rPr i="1" lang="ru" sz="2680"/>
              <a:t> функцию:</a:t>
            </a:r>
            <a:endParaRPr i="1" sz="2680"/>
          </a:p>
        </p:txBody>
      </p:sp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5224725" y="2086400"/>
            <a:ext cx="3376200" cy="24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ест – есть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галка – галька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угол – уголь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полка</a:t>
            </a:r>
            <a:r>
              <a:rPr i="1" lang="ru" sz="2560"/>
              <a:t> – полька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банка – банька</a:t>
            </a:r>
            <a:endParaRPr i="1" sz="2560"/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2160"/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92375" y="2032550"/>
            <a:ext cx="3161364" cy="2752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630800" y="172975"/>
            <a:ext cx="8371500" cy="17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ru"/>
              <a:t>Чтение по слогам и уточнение значения трудных слов перед чтением всего текста</a:t>
            </a:r>
            <a:endParaRPr i="1"/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9625" y="2032675"/>
            <a:ext cx="2661974" cy="266197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60650" y="2190375"/>
            <a:ext cx="6975300" cy="18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Раз – ли – ва – лось                 разливалось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Пу –те -шест–во–вать     путешествовать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За – швы – ря - ли                   зашвыряли</a:t>
            </a:r>
            <a:endParaRPr i="1" sz="2560"/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2160"/>
          </a:p>
        </p:txBody>
      </p:sp>
      <p:sp>
        <p:nvSpPr>
          <p:cNvPr id="122" name="Google Shape;122;p20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363925" y="257900"/>
            <a:ext cx="8188500" cy="13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 sz="2980"/>
              <a:t>Чтение слов, в которых минимальные единицы чтения были напечатаны разным шрифтом</a:t>
            </a:r>
            <a:r>
              <a:rPr i="1" lang="ru" sz="2980"/>
              <a:t>:</a:t>
            </a:r>
            <a:endParaRPr i="1" sz="2980"/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4706775" y="2050100"/>
            <a:ext cx="3566700" cy="20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поСКАкаЛи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взлеТЕЛ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БРЫЗгаЛИ</a:t>
            </a:r>
            <a:endParaRPr i="1" sz="2560"/>
          </a:p>
          <a:p>
            <a:pPr indent="-3911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/>
              <a:t>ПРОкриЧАли</a:t>
            </a:r>
            <a:endParaRPr i="1" sz="2560"/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2160"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525" y="1831500"/>
            <a:ext cx="2277725" cy="286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5871225" y="172975"/>
            <a:ext cx="3131100" cy="17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3422"/>
              <a:t>Чтение с пропущенными окончаниями.</a:t>
            </a:r>
            <a:endParaRPr i="1" sz="3422"/>
          </a:p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140625" y="367075"/>
            <a:ext cx="5730600" cy="40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74399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100"/>
              <a:t>Котёнок Васька сидел на по… возле комода и ло… мух. А на комо…, на самом краю, лежа… шляпа. И вот кот Вась… уви…, что одна му… села на шля…. Он как подпрыгнет – и уцепился когтями за шля…. Шляпа соскользну… с комо…, Васька сорвался и как полетит на пол! А шля… - бух! – и накрыла его сверху.</a:t>
            </a:r>
            <a:endParaRPr i="1" sz="2100"/>
          </a:p>
          <a:p>
            <a:pPr indent="374399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100"/>
              <a:t>А в комнате сидели Володя и Вадик. Они раскрашива... картинки и не виде…, как кот Вась… попал под шля…. Они только услыша…, как позади что-то плюхнулось- упало на пол.</a:t>
            </a:r>
            <a:endParaRPr i="1"/>
          </a:p>
        </p:txBody>
      </p:sp>
      <p:pic>
        <p:nvPicPr>
          <p:cNvPr id="137" name="Google Shape;137;p22"/>
          <p:cNvPicPr preferRelativeResize="0"/>
          <p:nvPr/>
        </p:nvPicPr>
        <p:blipFill rotWithShape="1">
          <a:blip r:embed="rId3">
            <a:alphaModFix/>
          </a:blip>
          <a:srcRect b="14824" l="11581" r="9204" t="14782"/>
          <a:stretch/>
        </p:blipFill>
        <p:spPr>
          <a:xfrm>
            <a:off x="6089725" y="1783225"/>
            <a:ext cx="2799525" cy="298336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0" y="415600"/>
            <a:ext cx="4161000" cy="10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/>
              <a:t>“</a:t>
            </a:r>
            <a:r>
              <a:rPr i="1" lang="ru"/>
              <a:t>Предложения наоборот”</a:t>
            </a:r>
            <a:endParaRPr i="1"/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4161000" y="557975"/>
            <a:ext cx="4851300" cy="1734600"/>
          </a:xfrm>
          <a:prstGeom prst="rect">
            <a:avLst/>
          </a:prstGeom>
          <a:ln cap="flat" cmpd="sng" w="28575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560"/>
              <a:t>Написанное причитывается таким образом, что </a:t>
            </a:r>
            <a:r>
              <a:rPr b="1" i="1" lang="ru" sz="2560"/>
              <a:t>последнее слово</a:t>
            </a:r>
            <a:r>
              <a:rPr i="1" lang="ru" sz="2560"/>
              <a:t> оказывается первым, и т.д.</a:t>
            </a:r>
            <a:endParaRPr i="1" sz="2560"/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2160"/>
          </a:p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>
            <a:off x="4348200" y="2447800"/>
            <a:ext cx="4664100" cy="22671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560" u="sng"/>
              <a:t>Рабочие листы с текстом наоборот (ссылки в названиях)</a:t>
            </a:r>
            <a:r>
              <a:rPr lang="ru" sz="2560"/>
              <a:t>:</a:t>
            </a:r>
            <a:endParaRPr sz="2560"/>
          </a:p>
          <a:p>
            <a:pPr indent="-391160" lvl="0" marL="45720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 u="sng">
                <a:solidFill>
                  <a:schemeClr val="hlink"/>
                </a:solidFill>
                <a:hlinkClick r:id="rId3"/>
              </a:rPr>
              <a:t>Лиса и тетерев</a:t>
            </a:r>
            <a:endParaRPr i="1" sz="2560"/>
          </a:p>
          <a:p>
            <a:pPr indent="-391160" lvl="0" marL="45720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 u="sng">
                <a:solidFill>
                  <a:schemeClr val="hlink"/>
                </a:solidFill>
                <a:hlinkClick r:id="rId4"/>
              </a:rPr>
              <a:t>Мужик и барин</a:t>
            </a:r>
            <a:endParaRPr i="1" sz="2560"/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2160"/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915250"/>
            <a:ext cx="4043400" cy="226714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>
            <a:hlinkClick action="ppaction://hlinksldjump" r:id="rId6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4837500" y="342675"/>
            <a:ext cx="4306500" cy="10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/>
              <a:t>“Слова наоборот”</a:t>
            </a:r>
            <a:endParaRPr i="1"/>
          </a:p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>
            <a:off x="109175" y="342675"/>
            <a:ext cx="4791600" cy="2638800"/>
          </a:xfrm>
          <a:prstGeom prst="rect">
            <a:avLst/>
          </a:prstGeom>
          <a:ln cap="flat" cmpd="sng" w="28575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560"/>
              <a:t>Предложения в таком тексте необходимо читать согласно нормам русского языка, то есть слева направо, а вот буквы в словах — справа налево.</a:t>
            </a:r>
            <a:endParaRPr i="1" sz="2560"/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2160"/>
          </a:p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172925" y="2981550"/>
            <a:ext cx="4664100" cy="22290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560" u="sng"/>
              <a:t>Рабочие листы с текстом наоборот (ссылки в названиях)</a:t>
            </a:r>
            <a:r>
              <a:rPr lang="ru" sz="2560"/>
              <a:t>:</a:t>
            </a:r>
            <a:endParaRPr sz="2560"/>
          </a:p>
          <a:p>
            <a:pPr indent="-391160" lvl="0" marL="45720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 u="sng">
                <a:solidFill>
                  <a:schemeClr val="hlink"/>
                </a:solidFill>
                <a:hlinkClick r:id="rId3"/>
              </a:rPr>
              <a:t>Курочка </a:t>
            </a:r>
            <a:r>
              <a:rPr i="1" lang="ru" sz="2560" u="sng">
                <a:solidFill>
                  <a:schemeClr val="hlink"/>
                </a:solidFill>
                <a:hlinkClick r:id="rId4"/>
              </a:rPr>
              <a:t>Ряба</a:t>
            </a:r>
            <a:endParaRPr i="1" sz="2560"/>
          </a:p>
          <a:p>
            <a:pPr indent="-391160" lvl="0" marL="45720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560"/>
              <a:buChar char="❖"/>
            </a:pPr>
            <a:r>
              <a:rPr i="1" lang="ru" sz="2560" u="sng">
                <a:solidFill>
                  <a:schemeClr val="hlink"/>
                </a:solidFill>
                <a:hlinkClick r:id="rId5"/>
              </a:rPr>
              <a:t>Ворона и рак</a:t>
            </a:r>
            <a:endParaRPr i="1" sz="2560"/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2160"/>
          </a:p>
        </p:txBody>
      </p:sp>
      <p:pic>
        <p:nvPicPr>
          <p:cNvPr id="155" name="Google Shape;15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6300" y="1498875"/>
            <a:ext cx="3885300" cy="2745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4">
            <a:hlinkClick action="ppaction://hlinksldjump" r:id="rId7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0" y="415600"/>
            <a:ext cx="41610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/>
              <a:t>“С</a:t>
            </a:r>
            <a:r>
              <a:rPr i="1" lang="ru"/>
              <a:t>труктурные слоговые таблицы</a:t>
            </a:r>
            <a:r>
              <a:rPr i="1" lang="ru"/>
              <a:t>”</a:t>
            </a:r>
            <a:endParaRPr i="1"/>
          </a:p>
        </p:txBody>
      </p:sp>
      <p:sp>
        <p:nvSpPr>
          <p:cNvPr id="162" name="Google Shape;162;p25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0100" y="501875"/>
            <a:ext cx="3450375" cy="3792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2400" y="1693000"/>
            <a:ext cx="3298100" cy="329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>
            <p:ph type="ctrTitle"/>
          </p:nvPr>
        </p:nvSpPr>
        <p:spPr>
          <a:xfrm>
            <a:off x="3096375" y="1682625"/>
            <a:ext cx="31179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3500" u="sng"/>
              <a:t>Беглость</a:t>
            </a:r>
            <a:endParaRPr i="1" sz="3500" u="sng"/>
          </a:p>
        </p:txBody>
      </p:sp>
      <p:sp>
        <p:nvSpPr>
          <p:cNvPr id="170" name="Google Shape;170;p26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5895625" y="245775"/>
            <a:ext cx="31662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Многократное чтение</a:t>
            </a:r>
            <a:endParaRPr i="1" u="sng"/>
          </a:p>
        </p:txBody>
      </p:sp>
      <p:sp>
        <p:nvSpPr>
          <p:cNvPr id="176" name="Google Shape;176;p27"/>
          <p:cNvSpPr txBox="1"/>
          <p:nvPr>
            <p:ph idx="1" type="body"/>
          </p:nvPr>
        </p:nvSpPr>
        <p:spPr>
          <a:xfrm>
            <a:off x="202475" y="390450"/>
            <a:ext cx="5632500" cy="44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i="1" lang="ru" sz="2000"/>
              <a:t>Школьнику предлагается начать чтение и продолжать его в течение одной минуты. После этого ученик отмечает, до какого места он дочитал. Затем следует повторное чтение этого же отрывка текста. После этого ученик снова замечает, до какого слова он дочитал, и сравнивает с результатами первого прочтения. Естественно, что во второй раз он прочитал на несколько слов больше (кто-то на 2 слова, кто-то на 5, а кто-то на 15). Увеличение темпа чтения вызывает положительные эмоции у ребенка, ему хочется читать еще раз.</a:t>
            </a:r>
            <a:endParaRPr i="1" sz="2000"/>
          </a:p>
        </p:txBody>
      </p:sp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048025" y="1656675"/>
            <a:ext cx="2943574" cy="294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7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type="title"/>
          </p:nvPr>
        </p:nvSpPr>
        <p:spPr>
          <a:xfrm>
            <a:off x="206225" y="476250"/>
            <a:ext cx="3166200" cy="8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“Молния”</a:t>
            </a:r>
            <a:endParaRPr i="1" u="sng"/>
          </a:p>
        </p:txBody>
      </p:sp>
      <p:sp>
        <p:nvSpPr>
          <p:cNvPr id="184" name="Google Shape;184;p28"/>
          <p:cNvSpPr txBox="1"/>
          <p:nvPr>
            <p:ph idx="1" type="body"/>
          </p:nvPr>
        </p:nvSpPr>
        <p:spPr>
          <a:xfrm>
            <a:off x="3283750" y="1820750"/>
            <a:ext cx="5632500" cy="2181300"/>
          </a:xfrm>
          <a:prstGeom prst="rect">
            <a:avLst/>
          </a:prstGeom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27600" lvl="0" marL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ru" sz="2000"/>
              <a:t>Упражнение заключается в чередовании чтения в комфортном режиме с чтением в максимально быстром темпе. Переход на чтение в ускоренном режиме осуществляется по команде «Молния».</a:t>
            </a:r>
            <a:endParaRPr i="1" sz="2000"/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650" y="1625525"/>
            <a:ext cx="257175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>
            <p:ph type="title"/>
          </p:nvPr>
        </p:nvSpPr>
        <p:spPr>
          <a:xfrm>
            <a:off x="5895625" y="245775"/>
            <a:ext cx="31662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“Бросок – засечка”</a:t>
            </a:r>
            <a:endParaRPr i="1" u="sng"/>
          </a:p>
        </p:txBody>
      </p:sp>
      <p:sp>
        <p:nvSpPr>
          <p:cNvPr id="192" name="Google Shape;192;p29"/>
          <p:cNvSpPr txBox="1"/>
          <p:nvPr>
            <p:ph idx="1" type="body"/>
          </p:nvPr>
        </p:nvSpPr>
        <p:spPr>
          <a:xfrm>
            <a:off x="263125" y="0"/>
            <a:ext cx="5632500" cy="49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27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Его цель – развитие зрительного умения ориентироваться в тексте. Заключается оно в следующем: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i="1" lang="ru" sz="2000"/>
              <a:t>Ребенок кладет руки на колени и начинает читать текст вслух по команде “Бросок”. Когда раздается команда “Засечка” читатель отрывает голову от книги, закрывает глаза и несколько секунд отдыхает, руки при этом остаются на коленях. По команде “Бросок” ребенок должен отыскать глазами то место в книге, на котором он остановился и продолжить чтение вслух. Это упражнение может длиться около 5 минут.</a:t>
            </a:r>
            <a:endParaRPr i="1" sz="2000"/>
          </a:p>
        </p:txBody>
      </p:sp>
      <p:pic>
        <p:nvPicPr>
          <p:cNvPr id="193" name="Google Shape;1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5625" y="1686250"/>
            <a:ext cx="3008450" cy="300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type="title"/>
          </p:nvPr>
        </p:nvSpPr>
        <p:spPr>
          <a:xfrm>
            <a:off x="206225" y="476250"/>
            <a:ext cx="3166200" cy="8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“Буксир”</a:t>
            </a:r>
            <a:endParaRPr i="1" u="sng"/>
          </a:p>
        </p:txBody>
      </p:sp>
      <p:sp>
        <p:nvSpPr>
          <p:cNvPr id="200" name="Google Shape;200;p30"/>
          <p:cNvSpPr txBox="1"/>
          <p:nvPr>
            <p:ph idx="1" type="body"/>
          </p:nvPr>
        </p:nvSpPr>
        <p:spPr>
          <a:xfrm>
            <a:off x="3372425" y="0"/>
            <a:ext cx="5632500" cy="4449900"/>
          </a:xfrm>
          <a:prstGeom prst="rect">
            <a:avLst/>
          </a:prstGeom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27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Суть упражнения “Буксир” заключается в чтении в паре. Взрослый читает “про себя” и пальцем следит по книге. А ребенок читает вслух, но по пальцу взрослого. Таким образом, он должен поспевать за его чтением.</a:t>
            </a:r>
            <a:endParaRPr i="1" sz="2000"/>
          </a:p>
          <a:p>
            <a:pPr indent="327600" lvl="0" marL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ru" sz="2000"/>
              <a:t>Второй вариант упражнения “Буксир” заключается в одновременном чтении взрослого и ребенка вслух. Взрослый читает в пределах скорости ребенка, который должен подстроиться под его темп. Затем взрослый замолкает и продолжает читать “про себя”, ребенок следует его примеру. Затем снова идет чтение вслух. И если ребенок правильно “уловил” темп чтения, то “встретится” с ним на одном слове.</a:t>
            </a:r>
            <a:endParaRPr i="1" sz="2000"/>
          </a:p>
        </p:txBody>
      </p:sp>
      <p:pic>
        <p:nvPicPr>
          <p:cNvPr id="201" name="Google Shape;20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38350"/>
            <a:ext cx="3015324" cy="301532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>
            <a:hlinkClick action="ppaction://hlinksldjump" r:id="rId4"/>
          </p:cNvPr>
          <p:cNvSpPr/>
          <p:nvPr/>
        </p:nvSpPr>
        <p:spPr>
          <a:xfrm flipH="1">
            <a:off x="206225" y="4270050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>
            <p:ph type="title"/>
          </p:nvPr>
        </p:nvSpPr>
        <p:spPr>
          <a:xfrm>
            <a:off x="5895625" y="245775"/>
            <a:ext cx="31662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“Исчезающий текст”</a:t>
            </a:r>
            <a:endParaRPr i="1" u="sng"/>
          </a:p>
        </p:txBody>
      </p:sp>
      <p:sp>
        <p:nvSpPr>
          <p:cNvPr id="208" name="Google Shape;208;p31"/>
          <p:cNvSpPr txBox="1"/>
          <p:nvPr>
            <p:ph idx="1" type="body"/>
          </p:nvPr>
        </p:nvSpPr>
        <p:spPr>
          <a:xfrm>
            <a:off x="166100" y="790750"/>
            <a:ext cx="5632500" cy="34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27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Тренажер «Исчезающий текст» - упражнение для курса скорочтения, направленно на развитие скорости и техники чтения у детей. Текст необходимо прочитать до того, как он совсем пропадёт. На чтение каждого слова отводится одинаковое количество времени.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 u="sng"/>
              <a:t>Ссылка на онлайн-тренажёр</a:t>
            </a:r>
            <a:r>
              <a:rPr i="1" lang="ru" sz="2000"/>
              <a:t>: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i="1" lang="ru" sz="2000" u="sng">
                <a:solidFill>
                  <a:schemeClr val="hlink"/>
                </a:solidFill>
                <a:hlinkClick r:id="rId3"/>
              </a:rPr>
              <a:t>Исчезающий текст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pic>
        <p:nvPicPr>
          <p:cNvPr id="209" name="Google Shape;20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951000" y="1656675"/>
            <a:ext cx="3040599" cy="304059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1">
            <a:hlinkClick action="ppaction://hlinksldjump" r:id="rId5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</a:t>
            </a:r>
            <a:r>
              <a:rPr i="1" lang="ru" u="sng"/>
              <a:t>Чтение скороговорок.</a:t>
            </a:r>
            <a:r>
              <a:rPr i="1" lang="ru" u="sng"/>
              <a:t>”</a:t>
            </a:r>
            <a:endParaRPr i="1" u="sng"/>
          </a:p>
        </p:txBody>
      </p:sp>
      <p:sp>
        <p:nvSpPr>
          <p:cNvPr id="216" name="Google Shape;216;p32"/>
          <p:cNvSpPr txBox="1"/>
          <p:nvPr>
            <p:ph idx="1" type="body"/>
          </p:nvPr>
        </p:nvSpPr>
        <p:spPr>
          <a:xfrm>
            <a:off x="3320125" y="220625"/>
            <a:ext cx="5823900" cy="4607400"/>
          </a:xfrm>
          <a:prstGeom prst="rect">
            <a:avLst/>
          </a:prstGeom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Секрет скороговорки в том, что в ней встречаются слова, сходные по звучанию, но разные по смыслу. 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Утром присев на пригорке,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Учат сороки скороговорки.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Кар-р-р! Картошка, картонка, карета, картуз.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Кар-р-р! Карниз, карамель, карапуз. 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Вез на горку Саня за собою сани.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Ехал с горки Саня, а на Сане сани. 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Шел Егор через двор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ru" sz="2000"/>
              <a:t>С топором чинить забор.</a:t>
            </a:r>
            <a:endParaRPr i="1" sz="2000"/>
          </a:p>
        </p:txBody>
      </p:sp>
      <p:pic>
        <p:nvPicPr>
          <p:cNvPr id="217" name="Google Shape;217;p32"/>
          <p:cNvPicPr preferRelativeResize="0"/>
          <p:nvPr/>
        </p:nvPicPr>
        <p:blipFill rotWithShape="1">
          <a:blip r:embed="rId3">
            <a:alphaModFix/>
          </a:blip>
          <a:srcRect b="5721" l="23908" r="20976" t="4455"/>
          <a:stretch/>
        </p:blipFill>
        <p:spPr>
          <a:xfrm flipH="1">
            <a:off x="206225" y="1698325"/>
            <a:ext cx="2491126" cy="304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2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5713650" y="245775"/>
            <a:ext cx="3348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“Перемешались буквы”</a:t>
            </a:r>
            <a:endParaRPr i="1" u="sng"/>
          </a:p>
        </p:txBody>
      </p:sp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166100" y="790750"/>
            <a:ext cx="5632500" cy="34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i="1" lang="ru" sz="2000"/>
              <a:t>Расставь буквы так, чтобы получились слова. Прочитай их чётко.</a:t>
            </a:r>
            <a:endParaRPr i="1" sz="20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ЛОСТ, РЕСЛОК, СНУДКУ, АРТАКИН, ЯКСАПЛ, СОКТОР, ТУСЛ, ОВКЕР, АЗВА, РОВКАТЬ, ОДИАР, ПАЛМА, НАВНА, ИВАДН, ГУТЮ, НОКО, ЛОКЗЕРА.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i="1" lang="ru" sz="2000"/>
              <a:t>Попробуй составить из получившихся слов предложения.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pic>
        <p:nvPicPr>
          <p:cNvPr id="225" name="Google Shape;22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1000" y="1656675"/>
            <a:ext cx="2892475" cy="289247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3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“Словесные горки”</a:t>
            </a:r>
            <a:endParaRPr i="1" u="sng"/>
          </a:p>
        </p:txBody>
      </p:sp>
      <p:sp>
        <p:nvSpPr>
          <p:cNvPr id="232" name="Google Shape;232;p34"/>
          <p:cNvSpPr txBox="1"/>
          <p:nvPr>
            <p:ph idx="1" type="body"/>
          </p:nvPr>
        </p:nvSpPr>
        <p:spPr>
          <a:xfrm>
            <a:off x="3223100" y="1021275"/>
            <a:ext cx="5823900" cy="2533200"/>
          </a:xfrm>
          <a:prstGeom prst="rect">
            <a:avLst/>
          </a:prstGeom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ru" sz="2000"/>
              <a:t>Ученику предлагается последовательно прочитать 15 слов, записанных одно под другим в виде горки, то есть каждое нижнее слово длиннее верхнего на одну букву, а самое верхнее слово состоит из двух букв, а самое последнее - из 15-16. Чем ниже ученик будет спускаться, тем труднее ему будет читать.</a:t>
            </a:r>
            <a:endParaRPr i="1" sz="2000"/>
          </a:p>
        </p:txBody>
      </p:sp>
      <p:sp>
        <p:nvSpPr>
          <p:cNvPr id="233" name="Google Shape;233;p34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4" name="Google Shape;234;p34"/>
          <p:cNvPicPr preferRelativeResize="0"/>
          <p:nvPr/>
        </p:nvPicPr>
        <p:blipFill rotWithShape="1">
          <a:blip r:embed="rId4">
            <a:alphaModFix/>
          </a:blip>
          <a:srcRect b="0" l="18389" r="22990" t="0"/>
          <a:stretch/>
        </p:blipFill>
        <p:spPr>
          <a:xfrm>
            <a:off x="570150" y="1516350"/>
            <a:ext cx="2001539" cy="337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>
            <p:ph type="title"/>
          </p:nvPr>
        </p:nvSpPr>
        <p:spPr>
          <a:xfrm>
            <a:off x="6417250" y="245775"/>
            <a:ext cx="26445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“Финиш”</a:t>
            </a:r>
            <a:endParaRPr i="1" u="sng"/>
          </a:p>
        </p:txBody>
      </p:sp>
      <p:sp>
        <p:nvSpPr>
          <p:cNvPr id="240" name="Google Shape;240;p35"/>
          <p:cNvSpPr txBox="1"/>
          <p:nvPr>
            <p:ph idx="1" type="body"/>
          </p:nvPr>
        </p:nvSpPr>
        <p:spPr>
          <a:xfrm>
            <a:off x="190350" y="135700"/>
            <a:ext cx="6226800" cy="49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Учитель называет текст (по учебнику) или раздает карточки с текстом для чтения молча и указывает слово (группу слов), до которого дети должны как можно быстрее дочитать текст (слова подбираются из второй половины текста так, чтобы они встречались в данном тексте только один раз). Дочитав до заданного слова (ответа на вопрос), дети поднимают руку. Учитель проверяет выборочно правильность (дети показывают ему заданное слово).</a:t>
            </a:r>
            <a:endParaRPr i="1" sz="2000"/>
          </a:p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Чтобы предупредить скольжение по тексту и стимулировать внимательность чтения, нужно обязательно подготовить и задать контрольные вопросы по содержанию прочитанной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241" name="Google Shape;241;p35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2" name="Google Shape;24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096550" y="1329125"/>
            <a:ext cx="2965200" cy="296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“Ускорение”</a:t>
            </a:r>
            <a:endParaRPr i="1" u="sng"/>
          </a:p>
        </p:txBody>
      </p:sp>
      <p:sp>
        <p:nvSpPr>
          <p:cNvPr id="248" name="Google Shape;248;p36"/>
          <p:cNvSpPr txBox="1"/>
          <p:nvPr>
            <p:ph idx="1" type="body"/>
          </p:nvPr>
        </p:nvSpPr>
        <p:spPr>
          <a:xfrm>
            <a:off x="3320100" y="111725"/>
            <a:ext cx="5823900" cy="4777200"/>
          </a:xfrm>
          <a:prstGeom prst="rect">
            <a:avLst/>
          </a:prstGeom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Читать чётко, убыстряя темп:</a:t>
            </a:r>
            <a:endParaRPr b="1" i="1" sz="2000"/>
          </a:p>
          <a:p>
            <a:pPr indent="33840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Зимой….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Зимой солнце….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Зимой солнце не…..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Зимой солнце не греет….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Зимой солнце не греет землю.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Жила…..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Жила была….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Жила была добрая…..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Жила была добрая, трудолюбивая….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Жила была добрая, трудолюбивая и …..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Жила была добрая, трудолюбивая и умная…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Жила была добрая, трудолюбивая и умная девочка Машенька.</a:t>
            </a:r>
            <a:endParaRPr i="1" sz="2000"/>
          </a:p>
        </p:txBody>
      </p:sp>
      <p:sp>
        <p:nvSpPr>
          <p:cNvPr id="249" name="Google Shape;249;p36">
            <a:hlinkClick action="ppaction://hlinksldjump" r:id="rId3"/>
          </p:cNvPr>
          <p:cNvSpPr/>
          <p:nvPr/>
        </p:nvSpPr>
        <p:spPr>
          <a:xfrm flipH="1">
            <a:off x="206225" y="4342850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0" name="Google Shape;250;p36"/>
          <p:cNvPicPr preferRelativeResize="0"/>
          <p:nvPr/>
        </p:nvPicPr>
        <p:blipFill rotWithShape="1">
          <a:blip r:embed="rId4">
            <a:alphaModFix/>
          </a:blip>
          <a:srcRect b="14087" l="0" r="0" t="17857"/>
          <a:stretch/>
        </p:blipFill>
        <p:spPr>
          <a:xfrm>
            <a:off x="206225" y="1734700"/>
            <a:ext cx="3493701" cy="237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type="ctrTitle"/>
          </p:nvPr>
        </p:nvSpPr>
        <p:spPr>
          <a:xfrm>
            <a:off x="2799150" y="1779600"/>
            <a:ext cx="35457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3500" u="sng"/>
              <a:t>Сознатель-</a:t>
            </a:r>
            <a:endParaRPr i="1" sz="3500"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3500" u="sng"/>
              <a:t>ность</a:t>
            </a:r>
            <a:endParaRPr i="1" sz="3500" u="sng"/>
          </a:p>
        </p:txBody>
      </p:sp>
      <p:sp>
        <p:nvSpPr>
          <p:cNvPr id="256" name="Google Shape;256;p37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8"/>
          <p:cNvSpPr txBox="1"/>
          <p:nvPr>
            <p:ph type="title"/>
          </p:nvPr>
        </p:nvSpPr>
        <p:spPr>
          <a:xfrm>
            <a:off x="5713650" y="245775"/>
            <a:ext cx="3348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“Структура”</a:t>
            </a:r>
            <a:endParaRPr i="1" u="sng"/>
          </a:p>
        </p:txBody>
      </p:sp>
      <p:sp>
        <p:nvSpPr>
          <p:cNvPr id="262" name="Google Shape;262;p38"/>
          <p:cNvSpPr txBox="1"/>
          <p:nvPr>
            <p:ph idx="1" type="body"/>
          </p:nvPr>
        </p:nvSpPr>
        <p:spPr>
          <a:xfrm>
            <a:off x="226700" y="434075"/>
            <a:ext cx="5632500" cy="40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74399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Прочитай предложения и подумай, какое из них может быть началом рассказа, какое продолжает его, а какое заканчивает? Расставь предложения по порядку. Прочитай, что у тебя получилось: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Идут две лягушки по лесной дорожке и Вдруг  видят: стоит дом.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И пахнет из этого погреба очень вкусно.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А около дома погреб.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263" name="Google Shape;263;p38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4" name="Google Shape;26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2275" y="1016375"/>
            <a:ext cx="3110750" cy="3110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“Пазл из слогов”</a:t>
            </a:r>
            <a:endParaRPr i="1" u="sng"/>
          </a:p>
        </p:txBody>
      </p:sp>
      <p:sp>
        <p:nvSpPr>
          <p:cNvPr id="270" name="Google Shape;270;p39"/>
          <p:cNvSpPr txBox="1"/>
          <p:nvPr>
            <p:ph idx="1" type="body"/>
          </p:nvPr>
        </p:nvSpPr>
        <p:spPr>
          <a:xfrm>
            <a:off x="3672000" y="953425"/>
            <a:ext cx="5025900" cy="2799900"/>
          </a:xfrm>
          <a:prstGeom prst="rect">
            <a:avLst/>
          </a:prstGeom>
          <a:ln cap="flat" cmpd="sng" w="19050">
            <a:solidFill>
              <a:schemeClr val="accent5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Составь новое слово, взяв у каждого второй слог.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лопата, канарейка, рама;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пуговица, молоток, лава;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укор, бузина, тина;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поворот, пороша, канава.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271" name="Google Shape;271;p39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2" name="Google Shape;27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600" y="1329075"/>
            <a:ext cx="3237450" cy="323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0"/>
          <p:cNvSpPr txBox="1"/>
          <p:nvPr>
            <p:ph type="title"/>
          </p:nvPr>
        </p:nvSpPr>
        <p:spPr>
          <a:xfrm>
            <a:off x="5713650" y="245775"/>
            <a:ext cx="3348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“Обобщение”</a:t>
            </a:r>
            <a:endParaRPr i="1" u="sng"/>
          </a:p>
        </p:txBody>
      </p:sp>
      <p:sp>
        <p:nvSpPr>
          <p:cNvPr id="278" name="Google Shape;278;p40"/>
          <p:cNvSpPr txBox="1"/>
          <p:nvPr>
            <p:ph idx="1" type="body"/>
          </p:nvPr>
        </p:nvSpPr>
        <p:spPr>
          <a:xfrm>
            <a:off x="199775" y="846525"/>
            <a:ext cx="5632500" cy="30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Назови одним словом: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Чиж, грач, сова, ласточка, стриж;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Ножницы, клещи, молоток, пила, грабли;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Липа, береза, ель, сосна;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Зеленый, красный, синий, желтый;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Лошадь, корова, свинья, овца;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Шарф, варежки, пальто, кофта.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pic>
        <p:nvPicPr>
          <p:cNvPr id="279" name="Google Shape;27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7675" y="895125"/>
            <a:ext cx="3544800" cy="354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0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“Пары слов”</a:t>
            </a:r>
            <a:endParaRPr i="1" u="sng"/>
          </a:p>
        </p:txBody>
      </p:sp>
      <p:sp>
        <p:nvSpPr>
          <p:cNvPr id="286" name="Google Shape;286;p41"/>
          <p:cNvSpPr txBox="1"/>
          <p:nvPr>
            <p:ph idx="1" type="body"/>
          </p:nvPr>
        </p:nvSpPr>
        <p:spPr>
          <a:xfrm>
            <a:off x="3587075" y="261950"/>
            <a:ext cx="5472000" cy="44691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Найди четвертое слово</a:t>
            </a:r>
            <a:r>
              <a:rPr i="1" lang="ru" sz="2000"/>
              <a:t>: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Песня – композитор; самолет - 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-аэродром, летчик;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Школа – обучение; больница - 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-лечение;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Нож – сталь; стул -?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-дерево;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Лес – деревья; библиотека - 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-книги;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287" name="Google Shape;287;p41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88" name="Google Shape;28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600" y="1341200"/>
            <a:ext cx="3237450" cy="323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2"/>
          <p:cNvSpPr txBox="1"/>
          <p:nvPr>
            <p:ph type="title"/>
          </p:nvPr>
        </p:nvSpPr>
        <p:spPr>
          <a:xfrm>
            <a:off x="5713650" y="245775"/>
            <a:ext cx="3348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“Обобщение”</a:t>
            </a:r>
            <a:endParaRPr i="1" u="sng"/>
          </a:p>
        </p:txBody>
      </p:sp>
      <p:sp>
        <p:nvSpPr>
          <p:cNvPr id="294" name="Google Shape;294;p42"/>
          <p:cNvSpPr txBox="1"/>
          <p:nvPr>
            <p:ph idx="1" type="body"/>
          </p:nvPr>
        </p:nvSpPr>
        <p:spPr>
          <a:xfrm>
            <a:off x="199775" y="846525"/>
            <a:ext cx="5295600" cy="30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Определи разницу:</a:t>
            </a:r>
            <a:endParaRPr b="1" i="1" sz="2000"/>
          </a:p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Беседа, собеседник, беседовать, беседка, собеседование;</a:t>
            </a:r>
            <a:endParaRPr i="1" sz="2000"/>
          </a:p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Беседа, разговор, собеседование болтовня, диалог.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295" name="Google Shape;295;p42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96" name="Google Shape;2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2937" y="985838"/>
            <a:ext cx="2989425" cy="317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3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“Пары слов”</a:t>
            </a:r>
            <a:endParaRPr i="1" u="sng"/>
          </a:p>
        </p:txBody>
      </p:sp>
      <p:sp>
        <p:nvSpPr>
          <p:cNvPr id="302" name="Google Shape;302;p43"/>
          <p:cNvSpPr txBox="1"/>
          <p:nvPr>
            <p:ph idx="1" type="body"/>
          </p:nvPr>
        </p:nvSpPr>
        <p:spPr>
          <a:xfrm>
            <a:off x="3587075" y="261950"/>
            <a:ext cx="5472000" cy="44691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Найди четвертое слово</a:t>
            </a:r>
            <a:r>
              <a:rPr i="1" lang="ru" sz="2000"/>
              <a:t>: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Песня – композитор; самолет - 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-аэродром, летчик;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Школа – обучение; больница - 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-лечение;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Нож – сталь; стул -?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-дерево;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Лес – деревья; библиотека - 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-книги;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03" name="Google Shape;303;p43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4" name="Google Shape;304;p43"/>
          <p:cNvPicPr preferRelativeResize="0"/>
          <p:nvPr/>
        </p:nvPicPr>
        <p:blipFill rotWithShape="1">
          <a:blip r:embed="rId4">
            <a:alphaModFix/>
          </a:blip>
          <a:srcRect b="0" l="10761" r="12592" t="6235"/>
          <a:stretch/>
        </p:blipFill>
        <p:spPr>
          <a:xfrm flipH="1">
            <a:off x="74000" y="1807525"/>
            <a:ext cx="3430651" cy="235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1375" y="955725"/>
            <a:ext cx="3860275" cy="386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4"/>
          <p:cNvSpPr txBox="1"/>
          <p:nvPr>
            <p:ph type="title"/>
          </p:nvPr>
        </p:nvSpPr>
        <p:spPr>
          <a:xfrm>
            <a:off x="5713650" y="245775"/>
            <a:ext cx="3348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“Слово в слове”</a:t>
            </a:r>
            <a:endParaRPr i="1" u="sng"/>
          </a:p>
        </p:txBody>
      </p:sp>
      <p:sp>
        <p:nvSpPr>
          <p:cNvPr id="311" name="Google Shape;311;p44"/>
          <p:cNvSpPr txBox="1"/>
          <p:nvPr>
            <p:ph idx="1" type="body"/>
          </p:nvPr>
        </p:nvSpPr>
        <p:spPr>
          <a:xfrm>
            <a:off x="199775" y="846525"/>
            <a:ext cx="5295600" cy="30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Найти слово/слова в исходном слове</a:t>
            </a:r>
            <a:r>
              <a:rPr b="1" i="1" lang="ru" sz="2000"/>
              <a:t>:</a:t>
            </a:r>
            <a:endParaRPr b="1" i="1" sz="2000"/>
          </a:p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Гроза, шутка, щепка, ярмарка</a:t>
            </a:r>
            <a:endParaRPr i="1" sz="20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-355600" lvl="0" marL="457200" rtl="0" algn="just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Шоколадка, карандаш, палиндром</a:t>
            </a:r>
            <a:endParaRPr i="1" sz="20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-355600" lvl="0" marL="457200" rtl="0" algn="just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Гидроэлектростанция, энциклопедия</a:t>
            </a:r>
            <a:endParaRPr i="1" sz="2000"/>
          </a:p>
        </p:txBody>
      </p:sp>
      <p:sp>
        <p:nvSpPr>
          <p:cNvPr id="312" name="Google Shape;312;p44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5"/>
          <p:cNvSpPr txBox="1"/>
          <p:nvPr>
            <p:ph type="title"/>
          </p:nvPr>
        </p:nvSpPr>
        <p:spPr>
          <a:xfrm>
            <a:off x="0" y="1446750"/>
            <a:ext cx="26931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“Пары слов”</a:t>
            </a:r>
            <a:endParaRPr i="1" u="sng"/>
          </a:p>
        </p:txBody>
      </p:sp>
      <p:sp>
        <p:nvSpPr>
          <p:cNvPr id="318" name="Google Shape;318;p45"/>
          <p:cNvSpPr txBox="1"/>
          <p:nvPr>
            <p:ph idx="1" type="body"/>
          </p:nvPr>
        </p:nvSpPr>
        <p:spPr>
          <a:xfrm>
            <a:off x="2777975" y="261950"/>
            <a:ext cx="6281100" cy="30255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Техника «зашумлённого» текста – одна из самых любимых педагогами. </a:t>
            </a:r>
            <a:r>
              <a:rPr b="1" i="1" lang="ru" sz="2000"/>
              <a:t>Основная задача «зашумлённого» текста</a:t>
            </a:r>
            <a:r>
              <a:rPr i="1" lang="ru" sz="2000"/>
              <a:t> – научить детей правильному, осознанному и выразительному чтению. </a:t>
            </a:r>
            <a:endParaRPr i="1" sz="2000"/>
          </a:p>
          <a:p>
            <a:pPr indent="302399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Поверх текста накладываются различные графические рисунки, например, горизонтальные или вертикальные линии, волны, паутинки, решётки, геометрические фигуры.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19" name="Google Shape;319;p45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0" name="Google Shape;320;p45"/>
          <p:cNvSpPr txBox="1"/>
          <p:nvPr>
            <p:ph idx="1" type="body"/>
          </p:nvPr>
        </p:nvSpPr>
        <p:spPr>
          <a:xfrm>
            <a:off x="121275" y="3409025"/>
            <a:ext cx="7472700" cy="15648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 u="sng"/>
              <a:t>Рабочие листы с текстом наоборот (ссылки в названиях)</a:t>
            </a:r>
            <a:r>
              <a:rPr lang="ru" sz="2000"/>
              <a:t>:</a:t>
            </a:r>
            <a:endParaRPr sz="2000"/>
          </a:p>
          <a:p>
            <a:pPr indent="-355600" lvl="0" marL="45720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i="1" lang="ru" sz="2000" u="sng">
                <a:solidFill>
                  <a:schemeClr val="hlink"/>
                </a:solidFill>
                <a:hlinkClick r:id="rId4"/>
              </a:rPr>
              <a:t>Дети деда Мороза</a:t>
            </a:r>
            <a:r>
              <a:rPr i="1" lang="ru" sz="2000"/>
              <a:t> </a:t>
            </a:r>
            <a:endParaRPr i="1" sz="2000"/>
          </a:p>
          <a:p>
            <a:pPr indent="-355600" lvl="0" marL="45720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i="1" lang="ru" sz="2000" u="sng">
                <a:solidFill>
                  <a:schemeClr val="hlink"/>
                </a:solidFill>
                <a:hlinkClick r:id="rId5"/>
              </a:rPr>
              <a:t>Капризная кошка</a:t>
            </a:r>
            <a:endParaRPr i="1" sz="2000"/>
          </a:p>
          <a:p>
            <a:pPr indent="-355600" lvl="0" marL="45720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i="1" lang="ru" sz="2000" u="sng">
                <a:solidFill>
                  <a:schemeClr val="hlink"/>
                </a:solidFill>
                <a:hlinkClick r:id="rId6"/>
              </a:rPr>
              <a:t>Каша из топора</a:t>
            </a:r>
            <a:endParaRPr i="1" sz="2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9375" y="1100075"/>
            <a:ext cx="3244099" cy="324409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6"/>
          <p:cNvSpPr txBox="1"/>
          <p:nvPr>
            <p:ph type="title"/>
          </p:nvPr>
        </p:nvSpPr>
        <p:spPr>
          <a:xfrm>
            <a:off x="5713650" y="245775"/>
            <a:ext cx="3348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“Путанница”</a:t>
            </a:r>
            <a:endParaRPr i="1" u="sng"/>
          </a:p>
        </p:txBody>
      </p:sp>
      <p:sp>
        <p:nvSpPr>
          <p:cNvPr id="327" name="Google Shape;327;p46"/>
          <p:cNvSpPr txBox="1"/>
          <p:nvPr>
            <p:ph idx="1" type="body"/>
          </p:nvPr>
        </p:nvSpPr>
        <p:spPr>
          <a:xfrm>
            <a:off x="90600" y="858675"/>
            <a:ext cx="6229500" cy="37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Выбрать и обвести слова, которые написаны до черты:</a:t>
            </a:r>
            <a:endParaRPr b="1" i="1" sz="2000"/>
          </a:p>
          <a:p>
            <a:pPr indent="-355600" lvl="0" marL="457200" rtl="0" algn="just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слон|носалоснсмонслоллосмслонлосмлом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чашка|чашкакачашчакашчашкашкачачашкачащка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палец|малецпамецналецпалецманецпалецналлц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ключ | лючкклочкмочключключксюччюлк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вода | одаввадовададавоводабададовавода</a:t>
            </a:r>
            <a:endParaRPr i="1" sz="2000"/>
          </a:p>
        </p:txBody>
      </p:sp>
      <p:sp>
        <p:nvSpPr>
          <p:cNvPr id="328" name="Google Shape;328;p46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7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“Поясни незнакомое”</a:t>
            </a:r>
            <a:endParaRPr i="1" u="sng"/>
          </a:p>
        </p:txBody>
      </p:sp>
      <p:sp>
        <p:nvSpPr>
          <p:cNvPr id="334" name="Google Shape;334;p47"/>
          <p:cNvSpPr txBox="1"/>
          <p:nvPr>
            <p:ph idx="1" type="body"/>
          </p:nvPr>
        </p:nvSpPr>
        <p:spPr>
          <a:xfrm>
            <a:off x="3587075" y="783500"/>
            <a:ext cx="5472000" cy="33774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Выявление детьми в тексте непонятных слов, объяснение учениками их значения, если это возможно. Если нет, то необходимо обратить внимание детей на необходимость выяснения значения слово у взрослого (учителя на уроке) или нахождения данного слова в толковом словаре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➔"/>
            </a:pPr>
            <a:r>
              <a:rPr i="1" lang="ru" sz="2000"/>
              <a:t>Замена непонятного слова синонимом, значение которого известно детям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➔"/>
            </a:pPr>
            <a:r>
              <a:rPr i="1" lang="ru" sz="2000"/>
              <a:t>Использование антонима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35" name="Google Shape;335;p47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36" name="Google Shape;33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52400" y="1753650"/>
            <a:ext cx="3282274" cy="2626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8"/>
          <p:cNvSpPr txBox="1"/>
          <p:nvPr>
            <p:ph type="ctrTitle"/>
          </p:nvPr>
        </p:nvSpPr>
        <p:spPr>
          <a:xfrm>
            <a:off x="2799150" y="1779600"/>
            <a:ext cx="35457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3500" u="sng"/>
              <a:t>Выразитель-</a:t>
            </a:r>
            <a:endParaRPr i="1" sz="3500"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3500" u="sng"/>
              <a:t>ность</a:t>
            </a:r>
            <a:endParaRPr i="1" sz="3500" u="sng"/>
          </a:p>
        </p:txBody>
      </p:sp>
      <p:sp>
        <p:nvSpPr>
          <p:cNvPr id="342" name="Google Shape;342;p48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9"/>
          <p:cNvSpPr txBox="1"/>
          <p:nvPr>
            <p:ph type="title"/>
          </p:nvPr>
        </p:nvSpPr>
        <p:spPr>
          <a:xfrm>
            <a:off x="5713650" y="245775"/>
            <a:ext cx="3348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“Театр одного актёра”</a:t>
            </a:r>
            <a:endParaRPr i="1" u="sng"/>
          </a:p>
        </p:txBody>
      </p:sp>
      <p:sp>
        <p:nvSpPr>
          <p:cNvPr id="348" name="Google Shape;348;p49"/>
          <p:cNvSpPr txBox="1"/>
          <p:nvPr>
            <p:ph idx="1" type="body"/>
          </p:nvPr>
        </p:nvSpPr>
        <p:spPr>
          <a:xfrm>
            <a:off x="129675" y="1504275"/>
            <a:ext cx="5632500" cy="23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i="1" lang="ru" sz="2000"/>
              <a:t>Задача: рассказать стихотворение, но не так как обычно, а различными способами: очень громко, шепотом, медленно (со скоростью улитки); как иностранец, плохо владеющий русским языком.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49" name="Google Shape;349;p49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50" name="Google Shape;35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1000" y="1656675"/>
            <a:ext cx="3041501" cy="263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0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“Интонация”</a:t>
            </a:r>
            <a:endParaRPr i="1" u="sng"/>
          </a:p>
        </p:txBody>
      </p:sp>
      <p:sp>
        <p:nvSpPr>
          <p:cNvPr id="356" name="Google Shape;356;p50"/>
          <p:cNvSpPr txBox="1"/>
          <p:nvPr>
            <p:ph idx="1" type="body"/>
          </p:nvPr>
        </p:nvSpPr>
        <p:spPr>
          <a:xfrm>
            <a:off x="3672000" y="953425"/>
            <a:ext cx="5025900" cy="27999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Прочитай, выделяя голосом подчёркнутое слово: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i="1" lang="ru" sz="2000" u="sng"/>
              <a:t>Спи</a:t>
            </a:r>
            <a:r>
              <a:rPr i="1" lang="ru" sz="2000"/>
              <a:t>, дитя моё, усни!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Спи, </a:t>
            </a:r>
            <a:r>
              <a:rPr i="1" lang="ru" sz="2000" u="sng"/>
              <a:t>дитя</a:t>
            </a:r>
            <a:r>
              <a:rPr i="1" lang="ru" sz="2000"/>
              <a:t> моё, усни!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Спи, дитя </a:t>
            </a:r>
            <a:r>
              <a:rPr i="1" lang="ru" sz="2000" u="sng"/>
              <a:t>моё</a:t>
            </a:r>
            <a:r>
              <a:rPr i="1" lang="ru" sz="2000"/>
              <a:t>, усни!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Спи, дитя моё, </a:t>
            </a:r>
            <a:r>
              <a:rPr i="1" lang="ru" sz="2000" u="sng"/>
              <a:t>усни</a:t>
            </a:r>
            <a:r>
              <a:rPr i="1" lang="ru" sz="2000"/>
              <a:t>!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57" name="Google Shape;357;p50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58" name="Google Shape;35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600" y="1365450"/>
            <a:ext cx="3237450" cy="323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1"/>
          <p:cNvSpPr txBox="1"/>
          <p:nvPr>
            <p:ph type="title"/>
          </p:nvPr>
        </p:nvSpPr>
        <p:spPr>
          <a:xfrm>
            <a:off x="5238000" y="233650"/>
            <a:ext cx="3906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</a:t>
            </a:r>
            <a:r>
              <a:rPr i="1" lang="ru" u="sng"/>
              <a:t>Упражнения для развития речевого дыхания</a:t>
            </a:r>
            <a:r>
              <a:rPr i="1" lang="ru" u="sng"/>
              <a:t>”</a:t>
            </a:r>
            <a:endParaRPr i="1" u="sng"/>
          </a:p>
        </p:txBody>
      </p:sp>
      <p:sp>
        <p:nvSpPr>
          <p:cNvPr id="364" name="Google Shape;364;p51"/>
          <p:cNvSpPr txBox="1"/>
          <p:nvPr>
            <p:ph idx="1" type="body"/>
          </p:nvPr>
        </p:nvSpPr>
        <p:spPr>
          <a:xfrm>
            <a:off x="81150" y="169875"/>
            <a:ext cx="5377800" cy="49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02399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Воздушный шарик.</a:t>
            </a:r>
            <a:endParaRPr b="1" i="1" sz="2000"/>
          </a:p>
          <a:p>
            <a:pPr indent="302399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Предлагаем детям надуть шарик. Дети перед грудью руками держат воображаемый шарик. Медленный наклон вперед сопровождается выдохом на звук «ф-ф-ф». При выпрямлении вдох производится непроизвольно.</a:t>
            </a:r>
            <a:endParaRPr b="1" i="1" sz="2000"/>
          </a:p>
          <a:p>
            <a:pPr indent="302399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Звукоподражание</a:t>
            </a:r>
            <a:r>
              <a:rPr i="1" lang="ru" sz="2000"/>
              <a:t>.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Шум леса - Ш-ш-ш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Полет пчелы - 3-з-з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Полет жука – Ж- ж-ж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Накачивание воздуха - Ф-Ф-Ф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Сдутие мяча - С-C-C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pic>
        <p:nvPicPr>
          <p:cNvPr id="365" name="Google Shape;36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7876" y="1857600"/>
            <a:ext cx="3280900" cy="282492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51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2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“Барабанщик”</a:t>
            </a:r>
            <a:endParaRPr i="1" u="sng"/>
          </a:p>
        </p:txBody>
      </p:sp>
      <p:sp>
        <p:nvSpPr>
          <p:cNvPr id="372" name="Google Shape;372;p52"/>
          <p:cNvSpPr txBox="1"/>
          <p:nvPr>
            <p:ph idx="1" type="body"/>
          </p:nvPr>
        </p:nvSpPr>
        <p:spPr>
          <a:xfrm>
            <a:off x="3672000" y="953425"/>
            <a:ext cx="5025900" cy="27999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Педагог произносит текст стихотворения, произвольно ме- няя темп (от быстрого к медленному и наоборот), дети на своих «барабанчиках» отстукивают ладонями заданный темп. После одного-двух повторений педагог предлагает каждому ребенку коврик из другого материала.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73" name="Google Shape;373;p52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74" name="Google Shape;37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600" y="1341200"/>
            <a:ext cx="3237450" cy="323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3489" y="1656675"/>
            <a:ext cx="3518111" cy="24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53"/>
          <p:cNvSpPr txBox="1"/>
          <p:nvPr>
            <p:ph type="title"/>
          </p:nvPr>
        </p:nvSpPr>
        <p:spPr>
          <a:xfrm>
            <a:off x="5713650" y="245775"/>
            <a:ext cx="33480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“Дни недели”</a:t>
            </a:r>
            <a:endParaRPr i="1" u="sng"/>
          </a:p>
        </p:txBody>
      </p:sp>
      <p:sp>
        <p:nvSpPr>
          <p:cNvPr id="381" name="Google Shape;381;p53"/>
          <p:cNvSpPr txBox="1"/>
          <p:nvPr>
            <p:ph idx="1" type="body"/>
          </p:nvPr>
        </p:nvSpPr>
        <p:spPr>
          <a:xfrm>
            <a:off x="0" y="0"/>
            <a:ext cx="5632500" cy="426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384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Назовем дни недели с постепенным усилением и последующим ослаблением силы голоса: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понедельник, вторник </a:t>
            </a:r>
            <a:r>
              <a:rPr i="1" lang="ru" sz="2000" u="sng"/>
              <a:t>беззвучная артикуляция</a:t>
            </a:r>
            <a:r>
              <a:rPr i="1" lang="ru" sz="2000"/>
              <a:t>;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 среда, четверг - </a:t>
            </a:r>
            <a:r>
              <a:rPr i="1" lang="ru" sz="2000" u="sng"/>
              <a:t>шепот</a:t>
            </a:r>
            <a:r>
              <a:rPr i="1" lang="ru" sz="2000"/>
              <a:t>; 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пятница, суббота - </a:t>
            </a:r>
            <a:r>
              <a:rPr i="1" lang="ru" sz="2000" u="sng"/>
              <a:t>голосом средней силы</a:t>
            </a:r>
            <a:r>
              <a:rPr i="1" lang="ru" sz="2000"/>
              <a:t>;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воскресенье - </a:t>
            </a:r>
            <a:r>
              <a:rPr i="1" lang="ru" sz="2000" u="sng"/>
              <a:t>громко</a:t>
            </a:r>
            <a:r>
              <a:rPr i="1" lang="ru" sz="2000"/>
              <a:t>; 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суббота, пятница - </a:t>
            </a:r>
            <a:r>
              <a:rPr i="1" lang="ru" sz="2000" u="sng"/>
              <a:t>голосом средней силы</a:t>
            </a:r>
            <a:r>
              <a:rPr i="1" lang="ru" sz="2000"/>
              <a:t>; 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четверг, среда - </a:t>
            </a:r>
            <a:r>
              <a:rPr i="1" lang="ru" sz="2000" u="sng"/>
              <a:t>шепот</a:t>
            </a:r>
            <a:r>
              <a:rPr i="1" lang="ru" sz="2000"/>
              <a:t>; 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вторник, понедельник </a:t>
            </a:r>
            <a:r>
              <a:rPr i="1" lang="ru" sz="2000" u="sng"/>
              <a:t>беззвучная артикуляция</a:t>
            </a:r>
            <a:r>
              <a:rPr i="1" lang="ru" sz="2000"/>
              <a:t>.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82" name="Google Shape;382;p53">
            <a:hlinkClick action="ppaction://hlinksldjump" r:id="rId4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50" y="1401875"/>
            <a:ext cx="3143550" cy="314355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4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“Сила голоса”</a:t>
            </a:r>
            <a:endParaRPr i="1" u="sng"/>
          </a:p>
        </p:txBody>
      </p:sp>
      <p:sp>
        <p:nvSpPr>
          <p:cNvPr id="389" name="Google Shape;389;p54"/>
          <p:cNvSpPr txBox="1"/>
          <p:nvPr>
            <p:ph idx="1" type="body"/>
          </p:nvPr>
        </p:nvSpPr>
        <p:spPr>
          <a:xfrm>
            <a:off x="3295950" y="140650"/>
            <a:ext cx="5741700" cy="48333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Прочитайте тексты, меняя в зависимости от содержания силу голоса</a:t>
            </a:r>
            <a:r>
              <a:rPr i="1" lang="ru" sz="2000"/>
              <a:t>: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2000"/>
              <a:t>Была тишина, тишина, тишина. Вдруг грохотом грома сменилась она!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И вот уже дождик тихонько ты слышишь? Закрапал, закрапал, закрапал по крыше. Наверно, сейчас барабанить он станет.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Уже барабанит! Уже барабанит! Скажи погромче слово «гром» Грохочет слово, словно гром! Я сижу и слушаю, не дыша, Шорох шуршащего камыша. Камышинки шепчутся: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— Ши, ши, ши!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— Что вы тихо шепчете, камыши? Разве так шушукаться хорошо?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90" name="Google Shape;390;p54">
            <a:hlinkClick action="ppaction://hlinksldjump" r:id="rId4"/>
          </p:cNvPr>
          <p:cNvSpPr/>
          <p:nvPr/>
        </p:nvSpPr>
        <p:spPr>
          <a:xfrm flipH="1">
            <a:off x="327525" y="4294450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5"/>
          <p:cNvSpPr txBox="1"/>
          <p:nvPr>
            <p:ph type="title"/>
          </p:nvPr>
        </p:nvSpPr>
        <p:spPr>
          <a:xfrm>
            <a:off x="5871450" y="245800"/>
            <a:ext cx="32025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“Чтение по ролям”</a:t>
            </a:r>
            <a:endParaRPr i="1" u="sng"/>
          </a:p>
        </p:txBody>
      </p:sp>
      <p:sp>
        <p:nvSpPr>
          <p:cNvPr id="396" name="Google Shape;396;p55"/>
          <p:cNvSpPr txBox="1"/>
          <p:nvPr>
            <p:ph idx="1" type="body"/>
          </p:nvPr>
        </p:nvSpPr>
        <p:spPr>
          <a:xfrm>
            <a:off x="233550" y="0"/>
            <a:ext cx="5991000" cy="46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i="1" lang="ru" sz="2000"/>
              <a:t>Почему, скажи мне, тыква, Все лежишь?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i="1" lang="ru" sz="2000"/>
              <a:t>А я привыкла.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i="1" lang="ru" sz="2000"/>
              <a:t>Почему не ходишь в гости, А грустишь весь день в траве?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- Я привязана за хвостик Крепко- накрепко к ботве!</a:t>
            </a:r>
            <a:endParaRPr i="1" sz="2000"/>
          </a:p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Подготовительная работа.</a:t>
            </a:r>
            <a:endParaRPr b="1" i="1" sz="2000"/>
          </a:p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Чей это диалог? Какова тыква по характеру? (Ленивая, медлительная, скучающая.) Как это передать при чтении? (Читать ее фразы медленно, размеренно, негромко. А последнюю реплику с обидой, как бы жалуясь.) А что можно сказать о втором персонаже? (Он любопытен, добр, внимателен.) Действительно, поэтому его вторую реплику нужно прочесть с сочувствием.</a:t>
            </a:r>
            <a:endParaRPr i="1" sz="2000"/>
          </a:p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/>
          </a:p>
          <a:p>
            <a:pPr indent="302399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327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397" name="Google Shape;397;p55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98" name="Google Shape;398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3850" y="1407250"/>
            <a:ext cx="3120150" cy="31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6"/>
          <p:cNvSpPr txBox="1"/>
          <p:nvPr>
            <p:ph type="title"/>
          </p:nvPr>
        </p:nvSpPr>
        <p:spPr>
          <a:xfrm>
            <a:off x="206225" y="476250"/>
            <a:ext cx="3166200" cy="1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“Эхо”</a:t>
            </a:r>
            <a:endParaRPr i="1" u="sng"/>
          </a:p>
        </p:txBody>
      </p:sp>
      <p:sp>
        <p:nvSpPr>
          <p:cNvPr id="404" name="Google Shape;404;p56"/>
          <p:cNvSpPr txBox="1"/>
          <p:nvPr>
            <p:ph idx="1" type="body"/>
          </p:nvPr>
        </p:nvSpPr>
        <p:spPr>
          <a:xfrm>
            <a:off x="3271700" y="504425"/>
            <a:ext cx="5741700" cy="3498900"/>
          </a:xfrm>
          <a:prstGeom prst="rect">
            <a:avLst/>
          </a:prstGeom>
          <a:ln cap="flat" cmpd="sng" w="28575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54000" lIns="91425" spcFirstLastPara="1" rIns="91425" wrap="square" tIns="91425">
            <a:noAutofit/>
          </a:bodyPr>
          <a:lstStyle/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Учитель будет произносить слова, а вы, словно эхо, повторяйте конец каждого слова.</a:t>
            </a:r>
            <a:endParaRPr b="1"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Смех-мех.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Коса-оса.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Экран-кран.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Олень-лень</a:t>
            </a:r>
            <a:endParaRPr i="1"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/>
              <a:t>Шутка-утка</a:t>
            </a:r>
            <a:endParaRPr i="1"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/>
              <a:t>Второй вариант</a:t>
            </a:r>
            <a:r>
              <a:rPr i="1" lang="ru" sz="2000"/>
              <a:t>: учитель произносит 1-2 строчки стихотворения, дети повторяют за учителем</a:t>
            </a:r>
            <a:endParaRPr i="1" sz="2000"/>
          </a:p>
          <a:p>
            <a:pPr indent="3384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405" name="Google Shape;405;p56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06" name="Google Shape;406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450" y="1353325"/>
            <a:ext cx="2991150" cy="299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7"/>
          <p:cNvSpPr txBox="1"/>
          <p:nvPr>
            <p:ph type="title"/>
          </p:nvPr>
        </p:nvSpPr>
        <p:spPr>
          <a:xfrm>
            <a:off x="5713650" y="245775"/>
            <a:ext cx="3348000" cy="1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u="sng"/>
              <a:t>“Чтение под музыку”</a:t>
            </a:r>
            <a:endParaRPr i="1" u="sng"/>
          </a:p>
        </p:txBody>
      </p:sp>
      <p:sp>
        <p:nvSpPr>
          <p:cNvPr id="412" name="Google Shape;412;p57"/>
          <p:cNvSpPr txBox="1"/>
          <p:nvPr>
            <p:ph idx="1" type="body"/>
          </p:nvPr>
        </p:nvSpPr>
        <p:spPr>
          <a:xfrm>
            <a:off x="166075" y="245775"/>
            <a:ext cx="5632500" cy="50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302399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Сначала учитель сам подбирает соответствующую мелодию к тексту. В дальнейшем предлагает учащимся 3-4 фрагмента мелодий. Дети должны выбрать ту, которая больше подходит к тексту, и прочитать текст под музыку.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 u="sng"/>
              <a:t>Чтение – пение</a:t>
            </a:r>
            <a:r>
              <a:rPr i="1" lang="ru" sz="2000"/>
              <a:t>. Выбирается мотив знакомой песни и пропевается текст стихотворения или небольшого рассказа.</a:t>
            </a:r>
            <a:endParaRPr i="1" sz="2000"/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i="1" lang="ru" sz="2000" u="sng"/>
              <a:t>Чтение текста с передачей эмоций</a:t>
            </a:r>
            <a:r>
              <a:rPr i="1" lang="ru" sz="2000"/>
              <a:t> (радости, возмущения, печали, гордости и т.д.) в зависимости от содержания.</a:t>
            </a:r>
            <a:endParaRPr i="1" sz="2000"/>
          </a:p>
          <a:p>
            <a:pPr indent="32760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2000"/>
          </a:p>
        </p:txBody>
      </p:sp>
      <p:sp>
        <p:nvSpPr>
          <p:cNvPr id="413" name="Google Shape;413;p57">
            <a:hlinkClick action="ppaction://hlinksldjump" r:id="rId3"/>
          </p:cNvPr>
          <p:cNvSpPr/>
          <p:nvPr/>
        </p:nvSpPr>
        <p:spPr>
          <a:xfrm>
            <a:off x="7763775" y="4294325"/>
            <a:ext cx="1079700" cy="6795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меню</a:t>
            </a:r>
            <a:endParaRPr i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14" name="Google Shape;414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5125" y="1430400"/>
            <a:ext cx="2698350" cy="269835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